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6"/>
  </p:notesMasterIdLst>
  <p:sldIdLst>
    <p:sldId id="280" r:id="rId2"/>
    <p:sldId id="281" r:id="rId3"/>
    <p:sldId id="283" r:id="rId4"/>
    <p:sldId id="282" r:id="rId5"/>
  </p:sldIdLst>
  <p:sldSz cx="12192000" cy="6858000"/>
  <p:notesSz cx="6858000" cy="9144000"/>
  <p:embeddedFontLst>
    <p:embeddedFont>
      <p:font typeface="나눔고딕" panose="020B0600000101010101" charset="-127"/>
      <p:regular r:id="rId7"/>
      <p:bold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2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92" autoAdjust="0"/>
    <p:restoredTop sz="93059" autoAdjust="0"/>
  </p:normalViewPr>
  <p:slideViewPr>
    <p:cSldViewPr snapToGrid="0">
      <p:cViewPr varScale="1">
        <p:scale>
          <a:sx n="103" d="100"/>
          <a:sy n="103" d="100"/>
        </p:scale>
        <p:origin x="1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615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66064" y="1124710"/>
            <a:ext cx="11745936" cy="212365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기상정보를 이용해 다음날 비가 오는지 예측</a:t>
            </a:r>
            <a:endParaRPr lang="en-US" altLang="ko-KR" sz="32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기상청에서 제공하는 기상 데이터를 사용하여</a:t>
            </a: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회귀분석 알고리즘을 이용해 가장 적중률 높은    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다음날 강수 유무 예측모델을 추출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 데이터와 추출한 예측모델을 이용하여 다음날 강수유무를 예측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745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66064" y="1124710"/>
            <a:ext cx="11745936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단순데이터 분리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(train 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데이터와 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test</a:t>
            </a:r>
            <a:r>
              <a:rPr lang="ko-KR" altLang="en-US" b="1" dirty="0">
                <a:solidFill>
                  <a:schemeClr val="bg1"/>
                </a:solidFill>
                <a:latin typeface="+mn-ea"/>
              </a:rPr>
              <a:t> 데이터로 분리</a:t>
            </a:r>
            <a:r>
              <a:rPr lang="en-US" altLang="ko-KR" b="1" dirty="0">
                <a:solidFill>
                  <a:schemeClr val="bg1"/>
                </a:solidFill>
                <a:latin typeface="+mn-ea"/>
              </a:rPr>
              <a:t>)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-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train_test_split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(data, data2,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test_size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train_size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random_state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, shuffle, stratify)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data: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독립 변수 데이터 배열 또는 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pandas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데이터프레임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endParaRPr lang="ko-KR" altLang="en-US" sz="14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data2: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종속 변수 데이터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. data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인수에 종속 변수 데이터가 같이 있으면 생략가능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test_size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검증용 데이터 개수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. 1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보다 작은 실수이면 비율을 나타낸다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train_size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학습용 데이터의 개수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. 1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보다 작은 실수이면 비율을 나타낸다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. 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*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test_size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와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train_size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중 하나만 있어도 된다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random_state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난수 생성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shuffle: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분할하기 전에 데이터를 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shuffle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할지 여부입니다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. shuffle = False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인 경우 계층화는 </a:t>
            </a:r>
            <a:r>
              <a:rPr lang="ko-KR" altLang="en-US" sz="1400" dirty="0" err="1">
                <a:solidFill>
                  <a:schemeClr val="bg1"/>
                </a:solidFill>
                <a:latin typeface="+mn-ea"/>
              </a:rPr>
              <a:t>없음이어야합니다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stratify: None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이 아닌 경우 데이터를 클래스 레이블로 사용하여 계층화 된 방식으로 데이터가 분할됩니다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.</a:t>
            </a:r>
            <a:endParaRPr lang="ko-KR" altLang="en-US" sz="1400" dirty="0">
              <a:solidFill>
                <a:schemeClr val="bg1"/>
              </a:solidFill>
              <a:latin typeface="+mn-ea"/>
            </a:endParaRPr>
          </a:p>
          <a:p>
            <a:endParaRPr lang="en-US" altLang="ko-KR" sz="14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30475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66064" y="1124710"/>
            <a:ext cx="11745936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 err="1">
                <a:solidFill>
                  <a:schemeClr val="bg1"/>
                </a:solidFill>
                <a:latin typeface="+mn-ea"/>
              </a:rPr>
              <a:t>랜덤포레스트</a:t>
            </a:r>
            <a:endParaRPr lang="en-US" altLang="ko-KR" sz="14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-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RandomForestClassifier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(bootstrap=True,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class_weight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=None, criterion='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gini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',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              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max_depth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=None,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max_features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='auto',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max_leaf_nodes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=None,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              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min_impurity_decrease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=0.0,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min_impurity_split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=None,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              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min_samples_leaf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=1,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min_samples_split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=2,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              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min_weight_fraction_leaf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=0.0,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n_estimators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=10,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              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n_jobs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=None,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oob_score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=False,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random_state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=None,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               verbose=0, </a:t>
            </a:r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warm_start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=False)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</a:t>
            </a:r>
          </a:p>
          <a:p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주요 파라미터 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max_depth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// tree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의 최대 깊이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max_features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// 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최대 선택할 특성의 수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400" dirty="0" err="1">
                <a:solidFill>
                  <a:schemeClr val="bg1"/>
                </a:solidFill>
                <a:latin typeface="+mn-ea"/>
              </a:rPr>
              <a:t>n_estimators</a:t>
            </a: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// tree</a:t>
            </a:r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의 </a:t>
            </a:r>
            <a:r>
              <a:rPr lang="ko-KR" altLang="en-US" sz="1400" dirty="0" err="1">
                <a:solidFill>
                  <a:schemeClr val="bg1"/>
                </a:solidFill>
                <a:latin typeface="+mn-ea"/>
              </a:rPr>
              <a:t>갯수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0941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66064" y="1124710"/>
            <a:ext cx="11745936" cy="384720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+mn-ea"/>
              </a:rPr>
              <a:t>분류 성능평가</a:t>
            </a:r>
            <a:endParaRPr lang="en-US" altLang="ko-KR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   - </a:t>
            </a:r>
            <a:r>
              <a:rPr lang="ko-KR" altLang="ko-KR" dirty="0" err="1">
                <a:solidFill>
                  <a:srgbClr val="222222"/>
                </a:solidFill>
                <a:latin typeface="+mn-ea"/>
                <a:cs typeface="Courier New" panose="02070309020205020404" pitchFamily="49" charset="0"/>
              </a:rPr>
              <a:t>accuracy_score</a:t>
            </a:r>
            <a:r>
              <a:rPr lang="ko-KR" altLang="ko-KR" dirty="0">
                <a:solidFill>
                  <a:srgbClr val="222222"/>
                </a:solidFill>
                <a:latin typeface="+mn-ea"/>
              </a:rPr>
              <a:t>(</a:t>
            </a:r>
            <a:r>
              <a:rPr lang="ko-KR" altLang="ko-KR" i="1" dirty="0" err="1">
                <a:solidFill>
                  <a:srgbClr val="222222"/>
                </a:solidFill>
                <a:latin typeface="+mn-ea"/>
              </a:rPr>
              <a:t>y_true</a:t>
            </a:r>
            <a:r>
              <a:rPr lang="ko-KR" altLang="ko-KR" dirty="0">
                <a:solidFill>
                  <a:srgbClr val="222222"/>
                </a:solidFill>
                <a:latin typeface="+mn-ea"/>
              </a:rPr>
              <a:t>, </a:t>
            </a:r>
            <a:r>
              <a:rPr lang="ko-KR" altLang="ko-KR" i="1" dirty="0" err="1">
                <a:solidFill>
                  <a:srgbClr val="222222"/>
                </a:solidFill>
                <a:latin typeface="+mn-ea"/>
              </a:rPr>
              <a:t>y_pred</a:t>
            </a:r>
            <a:r>
              <a:rPr lang="ko-KR" altLang="ko-KR" dirty="0">
                <a:solidFill>
                  <a:srgbClr val="222222"/>
                </a:solidFill>
                <a:latin typeface="+mn-ea"/>
              </a:rPr>
              <a:t>, </a:t>
            </a:r>
            <a:r>
              <a:rPr lang="ko-KR" altLang="ko-KR" i="1" dirty="0" err="1">
                <a:solidFill>
                  <a:srgbClr val="222222"/>
                </a:solidFill>
                <a:latin typeface="+mn-ea"/>
              </a:rPr>
              <a:t>normalize</a:t>
            </a:r>
            <a:r>
              <a:rPr lang="ko-KR" altLang="ko-KR" i="1" dirty="0">
                <a:solidFill>
                  <a:srgbClr val="222222"/>
                </a:solidFill>
                <a:latin typeface="+mn-ea"/>
              </a:rPr>
              <a:t>=</a:t>
            </a:r>
            <a:r>
              <a:rPr lang="ko-KR" altLang="ko-KR" i="1" dirty="0" err="1">
                <a:solidFill>
                  <a:srgbClr val="222222"/>
                </a:solidFill>
                <a:latin typeface="+mn-ea"/>
              </a:rPr>
              <a:t>True</a:t>
            </a:r>
            <a:r>
              <a:rPr lang="ko-KR" altLang="ko-KR" dirty="0">
                <a:solidFill>
                  <a:srgbClr val="222222"/>
                </a:solidFill>
                <a:latin typeface="+mn-ea"/>
              </a:rPr>
              <a:t>, </a:t>
            </a:r>
            <a:r>
              <a:rPr lang="ko-KR" altLang="ko-KR" i="1" dirty="0" err="1">
                <a:solidFill>
                  <a:srgbClr val="222222"/>
                </a:solidFill>
                <a:latin typeface="+mn-ea"/>
              </a:rPr>
              <a:t>sample_weight</a:t>
            </a:r>
            <a:r>
              <a:rPr lang="ko-KR" altLang="ko-KR" i="1" dirty="0">
                <a:solidFill>
                  <a:srgbClr val="222222"/>
                </a:solidFill>
                <a:latin typeface="+mn-ea"/>
              </a:rPr>
              <a:t>=</a:t>
            </a:r>
            <a:r>
              <a:rPr lang="ko-KR" altLang="ko-KR" i="1" dirty="0" err="1">
                <a:solidFill>
                  <a:srgbClr val="222222"/>
                </a:solidFill>
                <a:latin typeface="+mn-ea"/>
              </a:rPr>
              <a:t>None</a:t>
            </a:r>
            <a:r>
              <a:rPr lang="ko-KR" altLang="ko-KR" dirty="0">
                <a:solidFill>
                  <a:srgbClr val="222222"/>
                </a:solidFill>
                <a:latin typeface="+mn-ea"/>
              </a:rPr>
              <a:t>)</a:t>
            </a:r>
            <a:r>
              <a:rPr lang="ko-KR" altLang="ko-KR" dirty="0">
                <a:latin typeface="+mn-ea"/>
              </a:rPr>
              <a:t>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dirty="0">
                <a:solidFill>
                  <a:schemeClr val="bg1"/>
                </a:solidFill>
                <a:latin typeface="+mn-ea"/>
              </a:rPr>
              <a:t>   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        </a:t>
            </a:r>
            <a:r>
              <a:rPr lang="ko-KR" altLang="ko-KR" sz="1400" dirty="0" err="1">
                <a:solidFill>
                  <a:srgbClr val="1D1F22"/>
                </a:solidFill>
                <a:latin typeface="+mn-ea"/>
              </a:rPr>
              <a:t>y_true</a:t>
            </a:r>
            <a:r>
              <a:rPr lang="ko-KR" altLang="ko-KR" sz="1400" dirty="0">
                <a:solidFill>
                  <a:srgbClr val="1D1F22"/>
                </a:solidFill>
                <a:latin typeface="+mn-ea"/>
              </a:rPr>
              <a:t> : </a:t>
            </a:r>
            <a:r>
              <a:rPr lang="ko-KR" altLang="ko-KR" sz="1400" i="1" dirty="0">
                <a:solidFill>
                  <a:srgbClr val="1D1F22"/>
                </a:solidFill>
                <a:latin typeface="+mn-ea"/>
              </a:rPr>
              <a:t>1d 배열과 유사하거나 레이블 표시기 배열 / 희소 행렬</a:t>
            </a:r>
            <a:endParaRPr lang="ko-KR" altLang="ko-KR" sz="1400" dirty="0">
              <a:solidFill>
                <a:srgbClr val="1D1F22"/>
              </a:solidFill>
              <a:latin typeface="+mn-ea"/>
            </a:endParaRPr>
          </a:p>
          <a:p>
            <a:pPr lvl="1" indent="-45720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solidFill>
                  <a:srgbClr val="1D1F22"/>
                </a:solidFill>
                <a:latin typeface="+mn-ea"/>
              </a:rPr>
              <a:t>                   </a:t>
            </a:r>
            <a:r>
              <a:rPr lang="ko-KR" altLang="ko-KR" sz="1400" dirty="0">
                <a:solidFill>
                  <a:srgbClr val="1D1F22"/>
                </a:solidFill>
                <a:latin typeface="+mn-ea"/>
              </a:rPr>
              <a:t>진실 (정확한) 라벨.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1400" dirty="0">
              <a:solidFill>
                <a:srgbClr val="1D1F22"/>
              </a:solidFill>
              <a:latin typeface="+mn-ea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solidFill>
                  <a:srgbClr val="1D1F22"/>
                </a:solidFill>
                <a:latin typeface="+mn-ea"/>
              </a:rPr>
              <a:t>        </a:t>
            </a:r>
            <a:r>
              <a:rPr lang="ko-KR" altLang="ko-KR" sz="1400" dirty="0" err="1">
                <a:solidFill>
                  <a:srgbClr val="1D1F22"/>
                </a:solidFill>
                <a:latin typeface="+mn-ea"/>
              </a:rPr>
              <a:t>y_pred</a:t>
            </a:r>
            <a:r>
              <a:rPr lang="ko-KR" altLang="ko-KR" sz="1400" dirty="0">
                <a:solidFill>
                  <a:srgbClr val="1D1F22"/>
                </a:solidFill>
                <a:latin typeface="+mn-ea"/>
              </a:rPr>
              <a:t> : </a:t>
            </a:r>
            <a:r>
              <a:rPr lang="ko-KR" altLang="ko-KR" sz="1400" i="1" dirty="0">
                <a:solidFill>
                  <a:srgbClr val="1D1F22"/>
                </a:solidFill>
                <a:latin typeface="+mn-ea"/>
              </a:rPr>
              <a:t>1d 배열과 유사하거나 레이블 표시기 배열 / 희소 행렬</a:t>
            </a:r>
            <a:endParaRPr lang="ko-KR" altLang="ko-KR" sz="1400" dirty="0">
              <a:solidFill>
                <a:srgbClr val="1D1F22"/>
              </a:solidFill>
              <a:latin typeface="+mn-ea"/>
            </a:endParaRPr>
          </a:p>
          <a:p>
            <a:pPr lvl="1" indent="-45720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solidFill>
                  <a:srgbClr val="1D1F22"/>
                </a:solidFill>
                <a:latin typeface="+mn-ea"/>
              </a:rPr>
              <a:t>                   </a:t>
            </a:r>
            <a:r>
              <a:rPr lang="ko-KR" altLang="ko-KR" sz="1400" dirty="0">
                <a:solidFill>
                  <a:srgbClr val="1D1F22"/>
                </a:solidFill>
                <a:latin typeface="+mn-ea"/>
              </a:rPr>
              <a:t>분류자가 반환 한 예측 레이블.</a:t>
            </a:r>
            <a:endParaRPr lang="en-US" altLang="ko-KR" sz="1400" dirty="0">
              <a:solidFill>
                <a:srgbClr val="1D1F22"/>
              </a:solidFill>
              <a:latin typeface="+mn-ea"/>
            </a:endParaRPr>
          </a:p>
          <a:p>
            <a:pPr lvl="1" indent="-45720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ko-KR" altLang="ko-KR" sz="1400" dirty="0">
              <a:solidFill>
                <a:srgbClr val="1D1F22"/>
              </a:solidFill>
              <a:latin typeface="+mn-ea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solidFill>
                  <a:srgbClr val="1D1F22"/>
                </a:solidFill>
                <a:latin typeface="+mn-ea"/>
              </a:rPr>
              <a:t>        </a:t>
            </a:r>
            <a:r>
              <a:rPr lang="ko-KR" altLang="ko-KR" sz="1400" dirty="0" err="1">
                <a:solidFill>
                  <a:srgbClr val="1D1F22"/>
                </a:solidFill>
                <a:latin typeface="+mn-ea"/>
              </a:rPr>
              <a:t>normalize</a:t>
            </a:r>
            <a:r>
              <a:rPr lang="ko-KR" altLang="ko-KR" sz="1400" dirty="0">
                <a:solidFill>
                  <a:srgbClr val="1D1F22"/>
                </a:solidFill>
                <a:latin typeface="+mn-ea"/>
              </a:rPr>
              <a:t> : </a:t>
            </a:r>
            <a:r>
              <a:rPr lang="ko-KR" altLang="ko-KR" sz="1400" i="1" dirty="0" err="1">
                <a:solidFill>
                  <a:srgbClr val="1D1F22"/>
                </a:solidFill>
                <a:latin typeface="+mn-ea"/>
              </a:rPr>
              <a:t>bool</a:t>
            </a:r>
            <a:r>
              <a:rPr lang="ko-KR" altLang="ko-KR" sz="1400" i="1" dirty="0">
                <a:solidFill>
                  <a:srgbClr val="1D1F22"/>
                </a:solidFill>
                <a:latin typeface="+mn-ea"/>
              </a:rPr>
              <a:t>, 선택적 (</a:t>
            </a:r>
            <a:r>
              <a:rPr lang="ko-KR" altLang="ko-KR" sz="1400" i="1" dirty="0" err="1">
                <a:solidFill>
                  <a:srgbClr val="1D1F22"/>
                </a:solidFill>
                <a:latin typeface="+mn-ea"/>
              </a:rPr>
              <a:t>default</a:t>
            </a:r>
            <a:r>
              <a:rPr lang="ko-KR" altLang="ko-KR" sz="1400" i="1" dirty="0">
                <a:solidFill>
                  <a:srgbClr val="1D1F22"/>
                </a:solidFill>
                <a:latin typeface="+mn-ea"/>
              </a:rPr>
              <a:t> = </a:t>
            </a:r>
            <a:r>
              <a:rPr lang="ko-KR" altLang="ko-KR" sz="1400" i="1" dirty="0" err="1">
                <a:solidFill>
                  <a:srgbClr val="1D1F22"/>
                </a:solidFill>
                <a:latin typeface="+mn-ea"/>
              </a:rPr>
              <a:t>True</a:t>
            </a:r>
            <a:r>
              <a:rPr lang="ko-KR" altLang="ko-KR" sz="1400" i="1" dirty="0">
                <a:solidFill>
                  <a:srgbClr val="1D1F22"/>
                </a:solidFill>
                <a:latin typeface="+mn-ea"/>
              </a:rPr>
              <a:t>)</a:t>
            </a:r>
            <a:endParaRPr lang="ko-KR" altLang="ko-KR" sz="1400" dirty="0">
              <a:solidFill>
                <a:srgbClr val="1D1F22"/>
              </a:solidFill>
              <a:latin typeface="+mn-ea"/>
            </a:endParaRPr>
          </a:p>
          <a:p>
            <a:pPr lvl="1" indent="-45720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solidFill>
                  <a:srgbClr val="1D1F22"/>
                </a:solidFill>
                <a:latin typeface="+mn-ea"/>
              </a:rPr>
              <a:t>                       </a:t>
            </a:r>
            <a:r>
              <a:rPr lang="ko-KR" altLang="ko-KR" sz="1400" dirty="0" err="1">
                <a:solidFill>
                  <a:srgbClr val="222222"/>
                </a:solidFill>
                <a:latin typeface="+mn-ea"/>
                <a:cs typeface="Courier New" panose="02070309020205020404" pitchFamily="49" charset="0"/>
              </a:rPr>
              <a:t>False</a:t>
            </a:r>
            <a:r>
              <a:rPr lang="ko-KR" altLang="en-US" sz="1400" dirty="0" err="1">
                <a:solidFill>
                  <a:srgbClr val="222222"/>
                </a:solidFill>
                <a:latin typeface="+mn-ea"/>
                <a:cs typeface="Courier New" panose="02070309020205020404" pitchFamily="49" charset="0"/>
              </a:rPr>
              <a:t>인</a:t>
            </a:r>
            <a:r>
              <a:rPr lang="ko-KR" altLang="en-US" sz="1400" dirty="0">
                <a:solidFill>
                  <a:srgbClr val="222222"/>
                </a:solidFill>
                <a:latin typeface="+mn-ea"/>
                <a:cs typeface="Courier New" panose="02070309020205020404" pitchFamily="49" charset="0"/>
              </a:rPr>
              <a:t> 경우 </a:t>
            </a:r>
            <a:r>
              <a:rPr lang="ko-KR" altLang="ko-KR" sz="1400" dirty="0">
                <a:solidFill>
                  <a:srgbClr val="1D1F22"/>
                </a:solidFill>
                <a:latin typeface="+mn-ea"/>
              </a:rPr>
              <a:t>올바르게 분류 된 샘플 수를 반환하십시오. 그렇지 않으면 올바르게 분류 된 샘플의 일부를 반환하십시오.</a:t>
            </a:r>
            <a:endParaRPr lang="en-US" altLang="ko-KR" sz="1400" dirty="0">
              <a:solidFill>
                <a:srgbClr val="1D1F22"/>
              </a:solidFill>
              <a:latin typeface="+mn-ea"/>
            </a:endParaRPr>
          </a:p>
          <a:p>
            <a:pPr lvl="1" indent="-45720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ko-KR" altLang="ko-KR" sz="1400" dirty="0">
              <a:solidFill>
                <a:srgbClr val="1D1F22"/>
              </a:solidFill>
              <a:latin typeface="+mn-ea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solidFill>
                  <a:srgbClr val="1D1F22"/>
                </a:solidFill>
                <a:latin typeface="+mn-ea"/>
              </a:rPr>
              <a:t>        </a:t>
            </a:r>
            <a:r>
              <a:rPr lang="ko-KR" altLang="ko-KR" sz="1400" dirty="0" err="1">
                <a:solidFill>
                  <a:srgbClr val="1D1F22"/>
                </a:solidFill>
                <a:latin typeface="+mn-ea"/>
              </a:rPr>
              <a:t>sample_weight</a:t>
            </a:r>
            <a:r>
              <a:rPr lang="ko-KR" altLang="ko-KR" sz="1400" dirty="0">
                <a:solidFill>
                  <a:srgbClr val="1D1F22"/>
                </a:solidFill>
                <a:latin typeface="+mn-ea"/>
              </a:rPr>
              <a:t> : </a:t>
            </a:r>
            <a:r>
              <a:rPr lang="ko-KR" altLang="ko-KR" sz="1400" i="1" dirty="0">
                <a:solidFill>
                  <a:srgbClr val="1D1F22"/>
                </a:solidFill>
                <a:latin typeface="+mn-ea"/>
              </a:rPr>
              <a:t>모양과 같은 배열 = [</a:t>
            </a:r>
            <a:r>
              <a:rPr lang="ko-KR" altLang="ko-KR" sz="1400" i="1" dirty="0" err="1">
                <a:solidFill>
                  <a:srgbClr val="1D1F22"/>
                </a:solidFill>
                <a:latin typeface="+mn-ea"/>
              </a:rPr>
              <a:t>n_samples</a:t>
            </a:r>
            <a:r>
              <a:rPr lang="ko-KR" altLang="ko-KR" sz="1400" i="1" dirty="0">
                <a:solidFill>
                  <a:srgbClr val="1D1F22"/>
                </a:solidFill>
                <a:latin typeface="+mn-ea"/>
              </a:rPr>
              <a:t>], 옵션</a:t>
            </a:r>
            <a:endParaRPr lang="ko-KR" altLang="ko-KR" sz="1400" dirty="0">
              <a:solidFill>
                <a:srgbClr val="1D1F22"/>
              </a:solidFill>
              <a:latin typeface="+mn-ea"/>
            </a:endParaRPr>
          </a:p>
          <a:p>
            <a:pPr lvl="1" indent="-45720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400" dirty="0">
                <a:solidFill>
                  <a:srgbClr val="1D1F22"/>
                </a:solidFill>
                <a:latin typeface="+mn-ea"/>
              </a:rPr>
              <a:t>                              </a:t>
            </a:r>
            <a:r>
              <a:rPr lang="ko-KR" altLang="ko-KR" sz="1400" dirty="0">
                <a:solidFill>
                  <a:srgbClr val="1D1F22"/>
                </a:solidFill>
                <a:latin typeface="+mn-ea"/>
              </a:rPr>
              <a:t>샘플 무게.</a:t>
            </a:r>
          </a:p>
          <a:p>
            <a:endParaRPr lang="en-US" altLang="ko-KR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53162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1064</TotalTime>
  <Words>329</Words>
  <Application>Microsoft Office PowerPoint</Application>
  <PresentationFormat>와이드스크린</PresentationFormat>
  <Paragraphs>58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Calibri</vt:lpstr>
      <vt:lpstr>맑은 고딕</vt:lpstr>
      <vt:lpstr>나눔고딕</vt:lpstr>
      <vt:lpstr>Arial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111</cp:revision>
  <dcterms:created xsi:type="dcterms:W3CDTF">2019-09-22T22:58:33Z</dcterms:created>
  <dcterms:modified xsi:type="dcterms:W3CDTF">2019-10-21T09:38:20Z</dcterms:modified>
</cp:coreProperties>
</file>

<file path=docProps/thumbnail.jpeg>
</file>